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118" r:id="rId2"/>
    <p:sldId id="2238" r:id="rId3"/>
    <p:sldId id="2186" r:id="rId4"/>
    <p:sldId id="2157" r:id="rId5"/>
    <p:sldId id="2249" r:id="rId6"/>
    <p:sldId id="2262" r:id="rId7"/>
    <p:sldId id="2201" r:id="rId8"/>
    <p:sldId id="2189" r:id="rId9"/>
    <p:sldId id="2131" r:id="rId10"/>
    <p:sldId id="2132" r:id="rId11"/>
    <p:sldId id="2248" r:id="rId12"/>
    <p:sldId id="2160" r:id="rId13"/>
    <p:sldId id="2250" r:id="rId14"/>
    <p:sldId id="2164" r:id="rId15"/>
    <p:sldId id="2232" r:id="rId16"/>
    <p:sldId id="2165" r:id="rId17"/>
    <p:sldId id="2234" r:id="rId18"/>
    <p:sldId id="2246" r:id="rId19"/>
    <p:sldId id="2233" r:id="rId20"/>
    <p:sldId id="2257" r:id="rId21"/>
    <p:sldId id="2170" r:id="rId22"/>
    <p:sldId id="2202" r:id="rId23"/>
    <p:sldId id="2229" r:id="rId24"/>
    <p:sldId id="2198" r:id="rId25"/>
    <p:sldId id="2200" r:id="rId26"/>
    <p:sldId id="2220" r:id="rId27"/>
    <p:sldId id="2254" r:id="rId28"/>
    <p:sldId id="2194" r:id="rId29"/>
    <p:sldId id="2258" r:id="rId30"/>
    <p:sldId id="2259" r:id="rId31"/>
    <p:sldId id="2260" r:id="rId32"/>
    <p:sldId id="2261" r:id="rId33"/>
    <p:sldId id="2227" r:id="rId34"/>
    <p:sldId id="2190" r:id="rId35"/>
    <p:sldId id="2177" r:id="rId36"/>
    <p:sldId id="2191" r:id="rId37"/>
    <p:sldId id="2225" r:id="rId38"/>
    <p:sldId id="2166" r:id="rId39"/>
    <p:sldId id="2244" r:id="rId40"/>
    <p:sldId id="2176" r:id="rId41"/>
    <p:sldId id="2226" r:id="rId42"/>
    <p:sldId id="2247" r:id="rId43"/>
    <p:sldId id="2236" r:id="rId44"/>
    <p:sldId id="2251" r:id="rId45"/>
    <p:sldId id="2167" r:id="rId46"/>
    <p:sldId id="2179" r:id="rId47"/>
    <p:sldId id="2256" r:id="rId48"/>
    <p:sldId id="2206" r:id="rId49"/>
    <p:sldId id="2240" r:id="rId50"/>
    <p:sldId id="2252" r:id="rId51"/>
    <p:sldId id="2214" r:id="rId52"/>
    <p:sldId id="614" r:id="rId53"/>
    <p:sldId id="2210" r:id="rId54"/>
    <p:sldId id="2241" r:id="rId55"/>
    <p:sldId id="2215" r:id="rId56"/>
    <p:sldId id="2228" r:id="rId57"/>
    <p:sldId id="2245" r:id="rId58"/>
    <p:sldId id="2253" r:id="rId59"/>
    <p:sldId id="2219" r:id="rId60"/>
    <p:sldId id="2169" r:id="rId61"/>
    <p:sldId id="2213" r:id="rId62"/>
    <p:sldId id="2212" r:id="rId63"/>
    <p:sldId id="2204" r:id="rId64"/>
    <p:sldId id="2208" r:id="rId65"/>
    <p:sldId id="2224" r:id="rId66"/>
    <p:sldId id="2193" r:id="rId67"/>
    <p:sldId id="2161" r:id="rId68"/>
    <p:sldId id="2205" r:id="rId69"/>
    <p:sldId id="2211" r:id="rId70"/>
    <p:sldId id="2217" r:id="rId71"/>
    <p:sldId id="2159" r:id="rId72"/>
    <p:sldId id="2197" r:id="rId7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2" autoAdjust="0"/>
    <p:restoredTop sz="71312" autoAdjust="0"/>
  </p:normalViewPr>
  <p:slideViewPr>
    <p:cSldViewPr>
      <p:cViewPr varScale="1">
        <p:scale>
          <a:sx n="74" d="100"/>
          <a:sy n="74" d="100"/>
        </p:scale>
        <p:origin x="84" y="1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828114032758363"/>
          <c:y val="5.5508310940901417E-2"/>
          <c:w val="0.60880915163459293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# of papers</a:t>
                </a:r>
              </a:p>
            </c:rich>
          </c:tx>
          <c:layout>
            <c:manualLayout>
              <c:xMode val="edge"/>
              <c:yMode val="edge"/>
              <c:x val="0"/>
              <c:y val="0.516676274509214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F7-491D-BCDA-2619AB723C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F7-491D-BCDA-2619AB723C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F7-491D-BCDA-2619AB723C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F7-491D-BCDA-2619AB723CCA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9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8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hiuLab/ML_workshop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plantbiology.aspb.org/code-of-conduc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hart" Target="../charts/chart2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 &amp; 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6ECD2-831B-4F23-B7C5-EF5B87CDA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05" b="63204"/>
          <a:stretch/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3A92FA5B-EACA-4934-97A3-01418F1F7B28}"/>
              </a:ext>
            </a:extLst>
          </p:cNvPr>
          <p:cNvGrpSpPr>
            <a:grpSpLocks/>
          </p:cNvGrpSpPr>
          <p:nvPr/>
        </p:nvGrpSpPr>
        <p:grpSpPr bwMode="auto">
          <a:xfrm>
            <a:off x="10301315" y="6376265"/>
            <a:ext cx="2154238" cy="369887"/>
            <a:chOff x="474462" y="4679287"/>
            <a:chExt cx="2153842" cy="369583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26C7118-A832-40AE-8B70-8B333FE0392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50304" y="4679287"/>
              <a:ext cx="1778000" cy="3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Euphemia UCAS" panose="020B0503040102020104" pitchFamily="34" charset="-79"/>
                  <a:cs typeface="Euphemia UCAS" panose="020B0503040102020104" pitchFamily="34" charset="-79"/>
                </a:rPr>
                <a:t>#PlantBio20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6A2535-9CF8-40CE-98F3-D86B32037D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62" y="4688128"/>
              <a:ext cx="375842" cy="306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6DD5D-4BC6-4A85-8963-DCBFE230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76" y="6264998"/>
            <a:ext cx="2743200" cy="4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066800"/>
            <a:ext cx="3369797" cy="5486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  	</a:t>
            </a:r>
            <a:r>
              <a:rPr lang="en-US" sz="2400" b="0" i="1" dirty="0"/>
              <a:t>classification</a:t>
            </a:r>
            <a:endParaRPr lang="en-US" sz="2400" b="0" i="1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066800"/>
            <a:ext cx="3337881" cy="54864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</a:t>
            </a:r>
          </a:p>
          <a:p>
            <a:pPr marL="0" indent="0">
              <a:buNone/>
            </a:pPr>
            <a:r>
              <a:rPr lang="en-US" sz="2400" b="0" i="1" dirty="0"/>
              <a:t>	regression</a:t>
            </a:r>
            <a:endParaRPr lang="en-US" sz="24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6671"/>
              </p:ext>
            </p:extLst>
          </p:nvPr>
        </p:nvGraphicFramePr>
        <p:xfrm>
          <a:off x="4576550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4847"/>
              </p:ext>
            </p:extLst>
          </p:nvPr>
        </p:nvGraphicFramePr>
        <p:xfrm>
          <a:off x="8303204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533613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label of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label of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066800"/>
            <a:ext cx="3444090" cy="54864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60796"/>
              </p:ext>
            </p:extLst>
          </p:nvPr>
        </p:nvGraphicFramePr>
        <p:xfrm>
          <a:off x="821032" y="26670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20861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20574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10453476" y="71176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63867" y="162860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DC9C39C-6452-4D0D-8D01-B85D68737E37}"/>
              </a:ext>
            </a:extLst>
          </p:cNvPr>
          <p:cNvSpPr/>
          <p:nvPr/>
        </p:nvSpPr>
        <p:spPr>
          <a:xfrm rot="16200000">
            <a:off x="6816095" y="1729482"/>
            <a:ext cx="228600" cy="162952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AA72E-847F-4A64-8625-F216F23FB6B0}"/>
              </a:ext>
            </a:extLst>
          </p:cNvPr>
          <p:cNvSpPr txBox="1"/>
          <p:nvPr/>
        </p:nvSpPr>
        <p:spPr>
          <a:xfrm>
            <a:off x="6372427" y="208256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415962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7" name="Rounded Rectangle 49">
            <a:extLst>
              <a:ext uri="{FF2B5EF4-FFF2-40B4-BE49-F238E27FC236}">
                <a16:creationId xmlns:a16="http://schemas.microsoft.com/office/drawing/2014/main" id="{54B7748D-D67E-49DA-B088-8AEE39658366}"/>
              </a:ext>
            </a:extLst>
          </p:cNvPr>
          <p:cNvSpPr/>
          <p:nvPr/>
        </p:nvSpPr>
        <p:spPr>
          <a:xfrm>
            <a:off x="2688067" y="1752600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Distinguish pictures with dogs and no other animals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2670EF71-738A-4A66-AFDB-46CA144481C9}"/>
              </a:ext>
            </a:extLst>
          </p:cNvPr>
          <p:cNvSpPr/>
          <p:nvPr/>
        </p:nvSpPr>
        <p:spPr>
          <a:xfrm>
            <a:off x="4960172" y="1740028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student data and sort them into groups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72322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(4)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95043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(5)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9EC7B1C-5A64-4296-86CC-27E6CAD39261}"/>
              </a:ext>
            </a:extLst>
          </p:cNvPr>
          <p:cNvSpPr/>
          <p:nvPr/>
        </p:nvSpPr>
        <p:spPr>
          <a:xfrm>
            <a:off x="3657600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1318707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104071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889645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39CF-91B1-4085-A7A7-3326E0A6F9A9}"/>
              </a:ext>
            </a:extLst>
          </p:cNvPr>
          <p:cNvSpPr txBox="1"/>
          <p:nvPr/>
        </p:nvSpPr>
        <p:spPr>
          <a:xfrm>
            <a:off x="2976179" y="493059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Dog vs.</a:t>
            </a:r>
          </a:p>
          <a:p>
            <a:pPr algn="ctr"/>
            <a:r>
              <a:rPr lang="en-US" dirty="0"/>
              <a:t>Other animals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32808-9E33-4FA2-BE8D-4BBB1A5C853B}"/>
              </a:ext>
            </a:extLst>
          </p:cNvPr>
          <p:cNvSpPr txBox="1"/>
          <p:nvPr/>
        </p:nvSpPr>
        <p:spPr>
          <a:xfrm>
            <a:off x="5553785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78511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101220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383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383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 &amp; how to process it?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383250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 &amp; how should they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be generated?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383250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hyper-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383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to evaluate &amp;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when knock-out together have severe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C77CA-EEAC-4C78-88B4-9AA4DDCDF940}"/>
              </a:ext>
            </a:extLst>
          </p:cNvPr>
          <p:cNvGrpSpPr/>
          <p:nvPr/>
        </p:nvGrpSpPr>
        <p:grpSpPr>
          <a:xfrm>
            <a:off x="5704325" y="1794529"/>
            <a:ext cx="6391851" cy="4939588"/>
            <a:chOff x="5704325" y="1794529"/>
            <a:chExt cx="6391851" cy="49395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2191D-17E4-4B00-B3F7-D6F31C59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3783">
              <a:off x="5704325" y="1944174"/>
              <a:ext cx="6391851" cy="47899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446E7-D773-4E8C-A4EF-58F0BB64C044}"/>
                </a:ext>
              </a:extLst>
            </p:cNvPr>
            <p:cNvSpPr txBox="1"/>
            <p:nvPr/>
          </p:nvSpPr>
          <p:spPr>
            <a:xfrm rot="21090550">
              <a:off x="9131930" y="1794529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Science</a:t>
              </a:r>
              <a:r>
                <a:rPr lang="en-US" dirty="0"/>
                <a:t> 2016 353:1381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2180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not</a:t>
            </a:r>
            <a:r>
              <a:rPr lang="en-US" sz="2000" dirty="0"/>
              <a:t> worse</a:t>
            </a:r>
          </a:p>
          <a:p>
            <a:r>
              <a:rPr lang="en-US" sz="2000" dirty="0"/>
              <a:t>than expected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191000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worse</a:t>
            </a:r>
            <a:r>
              <a:rPr lang="en-US" sz="2000" dirty="0"/>
              <a:t> than</a:t>
            </a:r>
          </a:p>
          <a:p>
            <a:r>
              <a:rPr lang="en-US" sz="2000" dirty="0"/>
              <a:t>expected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better</a:t>
            </a:r>
            <a:r>
              <a:rPr lang="en-US" sz="2000" dirty="0"/>
              <a:t> than expected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genes when knock-out together have higher fitness effects?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02076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59810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371004" y="1014412"/>
            <a:ext cx="2153586" cy="1427378"/>
          </a:xfrm>
          <a:prstGeom prst="wedgeRoundRectCallout">
            <a:avLst>
              <a:gd name="adj1" fmla="val 66148"/>
              <a:gd name="adj2" fmla="val 53447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ask for your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458200" y="1371600"/>
            <a:ext cx="2286000" cy="2035688"/>
          </a:xfrm>
          <a:prstGeom prst="wedgeRoundRectCallout">
            <a:avLst>
              <a:gd name="adj1" fmla="val -94859"/>
              <a:gd name="adj2" fmla="val 119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permitting, we will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371004" y="3261635"/>
            <a:ext cx="2153587" cy="3384594"/>
            <a:chOff x="9374326" y="3662263"/>
            <a:chExt cx="1794656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374326" y="3662263"/>
              <a:ext cx="1794656" cy="2994812"/>
            </a:xfrm>
            <a:prstGeom prst="wedgeRoundRectCallout">
              <a:avLst>
                <a:gd name="adj1" fmla="val 103093"/>
                <a:gd name="adj2" fmla="val -65950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 the chat function to ask questions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3156" y="4742515"/>
              <a:ext cx="1460733" cy="1632236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47FC10-BDD7-446E-AA44-4E4FF6C3DAB6}"/>
              </a:ext>
            </a:extLst>
          </p:cNvPr>
          <p:cNvSpPr/>
          <p:nvPr/>
        </p:nvSpPr>
        <p:spPr>
          <a:xfrm>
            <a:off x="3733801" y="533400"/>
            <a:ext cx="2819400" cy="1524000"/>
          </a:xfrm>
          <a:prstGeom prst="wedgeRoundRectCallout">
            <a:avLst>
              <a:gd name="adj1" fmla="val -43314"/>
              <a:gd name="adj2" fmla="val 7969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Now, use the chat box to say hi to everyone by letting them know which institution you are from!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78816-324E-4A8A-89D4-A05B4F60AF03}"/>
              </a:ext>
            </a:extLst>
          </p:cNvPr>
          <p:cNvSpPr txBox="1"/>
          <p:nvPr/>
        </p:nvSpPr>
        <p:spPr>
          <a:xfrm>
            <a:off x="7239000" y="6142493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https://plantbiology.aspb.org/code-of-conduct/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5B236-0E32-4BE2-A8E3-E8AE17DC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43" y="3809652"/>
            <a:ext cx="3637606" cy="228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7138555" y="3810000"/>
            <a:ext cx="4876800" cy="2308324"/>
          </a:xfrm>
          <a:prstGeom prst="rect">
            <a:avLst/>
          </a:prstGeom>
          <a:solidFill>
            <a:srgbClr val="FEF03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Code of conduct - behaviors that will not be tolerated: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Discrimination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Sexual harassment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Bullying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Speech that is personally offensive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Deliberate intimidation, sustained disruption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Other types of harassment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F9081-0AC8-449C-9E47-D2822D018E63}"/>
              </a:ext>
            </a:extLst>
          </p:cNvPr>
          <p:cNvSpPr txBox="1"/>
          <p:nvPr/>
        </p:nvSpPr>
        <p:spPr>
          <a:xfrm>
            <a:off x="2811662" y="6139934"/>
            <a:ext cx="439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15" grpId="0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(4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(5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 via the chat function!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(If not enough time, we will save the questions and provide feedback in a document available from the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ML_workshop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Github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page)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6858000" cy="5349875"/>
          </a:xfrm>
        </p:spPr>
        <p:txBody>
          <a:bodyPr/>
          <a:lstStyle/>
          <a:p>
            <a:r>
              <a:rPr lang="en-US" dirty="0"/>
              <a:t>ML is a rather complicated tool…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2B834C2-3793-42C4-B4F0-74CA19C14C72}"/>
              </a:ext>
            </a:extLst>
          </p:cNvPr>
          <p:cNvSpPr/>
          <p:nvPr/>
        </p:nvSpPr>
        <p:spPr>
          <a:xfrm>
            <a:off x="2354789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is not magic</a:t>
            </a:r>
          </a:p>
        </p:txBody>
      </p:sp>
      <p:sp>
        <p:nvSpPr>
          <p:cNvPr id="11" name="Rounded Rectangle 49">
            <a:extLst>
              <a:ext uri="{FF2B5EF4-FFF2-40B4-BE49-F238E27FC236}">
                <a16:creationId xmlns:a16="http://schemas.microsoft.com/office/drawing/2014/main" id="{5A64D970-6BDF-47B3-8A5A-B1F4205A865B}"/>
              </a:ext>
            </a:extLst>
          </p:cNvPr>
          <p:cNvSpPr/>
          <p:nvPr/>
        </p:nvSpPr>
        <p:spPr>
          <a:xfrm>
            <a:off x="3936670" y="1837593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over-hyped</a:t>
            </a:r>
          </a:p>
        </p:txBody>
      </p:sp>
      <p:sp>
        <p:nvSpPr>
          <p:cNvPr id="12" name="Rounded Rectangle 49">
            <a:extLst>
              <a:ext uri="{FF2B5EF4-FFF2-40B4-BE49-F238E27FC236}">
                <a16:creationId xmlns:a16="http://schemas.microsoft.com/office/drawing/2014/main" id="{98F7BF26-BAF6-416B-93D4-6343BC402010}"/>
              </a:ext>
            </a:extLst>
          </p:cNvPr>
          <p:cNvSpPr/>
          <p:nvPr/>
        </p:nvSpPr>
        <p:spPr>
          <a:xfrm>
            <a:off x="788720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very useful</a:t>
            </a:r>
          </a:p>
        </p:txBody>
      </p:sp>
      <p:sp>
        <p:nvSpPr>
          <p:cNvPr id="13" name="Rounded Rectangle 49">
            <a:extLst>
              <a:ext uri="{FF2B5EF4-FFF2-40B4-BE49-F238E27FC236}">
                <a16:creationId xmlns:a16="http://schemas.microsoft.com/office/drawing/2014/main" id="{B99CBF3A-256B-4B42-940F-3B53129322F7}"/>
              </a:ext>
            </a:extLst>
          </p:cNvPr>
          <p:cNvSpPr/>
          <p:nvPr/>
        </p:nvSpPr>
        <p:spPr>
          <a:xfrm>
            <a:off x="734217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You can use it wrong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2C1DB54F-D8E3-4CCA-8812-7E55237C3B7E}"/>
              </a:ext>
            </a:extLst>
          </p:cNvPr>
          <p:cNvSpPr/>
          <p:nvPr/>
        </p:nvSpPr>
        <p:spPr>
          <a:xfrm>
            <a:off x="2334200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evolves </a:t>
            </a:r>
            <a:r>
              <a:rPr lang="en-US" sz="2400" i="1" u="sng" dirty="0"/>
              <a:t>very fast</a:t>
            </a:r>
          </a:p>
        </p:txBody>
      </p:sp>
      <p:sp>
        <p:nvSpPr>
          <p:cNvPr id="15" name="Rounded Rectangle 49">
            <a:extLst>
              <a:ext uri="{FF2B5EF4-FFF2-40B4-BE49-F238E27FC236}">
                <a16:creationId xmlns:a16="http://schemas.microsoft.com/office/drawing/2014/main" id="{25931227-A285-400D-B8BB-D5D4A3EFB50D}"/>
              </a:ext>
            </a:extLst>
          </p:cNvPr>
          <p:cNvSpPr/>
          <p:nvPr/>
        </p:nvSpPr>
        <p:spPr>
          <a:xfrm>
            <a:off x="734217" y="4876798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takes time to master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27065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SPARE SLIDES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9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/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/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/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8564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8BA347-8094-452C-9F11-E0074E976C0D}"/>
              </a:ext>
            </a:extLst>
          </p:cNvPr>
          <p:cNvSpPr txBox="1"/>
          <p:nvPr/>
        </p:nvSpPr>
        <p:spPr>
          <a:xfrm>
            <a:off x="6781800" y="288938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C59FD-C611-4BFC-8153-BD9DC7486DD0}"/>
              </a:ext>
            </a:extLst>
          </p:cNvPr>
          <p:cNvSpPr txBox="1"/>
          <p:nvPr/>
        </p:nvSpPr>
        <p:spPr>
          <a:xfrm>
            <a:off x="2387306" y="3561927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(32,976)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2D6AB-25E2-4DC0-B72F-04EF67AB0AE1}"/>
              </a:ext>
            </a:extLst>
          </p:cNvPr>
          <p:cNvSpPr txBox="1"/>
          <p:nvPr/>
        </p:nvSpPr>
        <p:spPr>
          <a:xfrm>
            <a:off x="2133600" y="5020703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(20,441)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8A2BA-1C77-4C59-8049-3CE1B71BEC8E}"/>
              </a:ext>
            </a:extLst>
          </p:cNvPr>
          <p:cNvSpPr txBox="1"/>
          <p:nvPr/>
        </p:nvSpPr>
        <p:spPr>
          <a:xfrm>
            <a:off x="4169686" y="3694309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(43,288)</a:t>
            </a:r>
          </a:p>
        </p:txBody>
      </p:sp>
    </p:spTree>
    <p:extLst>
      <p:ext uri="{BB962C8B-B14F-4D97-AF65-F5344CB8AC3E}">
        <p14:creationId xmlns:p14="http://schemas.microsoft.com/office/powerpoint/2010/main" val="152071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2" grpId="0"/>
      <p:bldP spid="34" grpId="0"/>
      <p:bldP spid="35" grpId="0"/>
      <p:bldP spid="3" grpId="0"/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4696" y="1764632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22857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676399"/>
            <a:ext cx="3369797" cy="51054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676400"/>
            <a:ext cx="3337881" cy="51054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/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676399"/>
            <a:ext cx="3444090" cy="5105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4BD9EA-9C32-4922-B604-75836BD1905D}"/>
              </a:ext>
            </a:extLst>
          </p:cNvPr>
          <p:cNvSpPr/>
          <p:nvPr/>
        </p:nvSpPr>
        <p:spPr>
          <a:xfrm rot="16200000">
            <a:off x="5598329" y="220487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D0A05-7A77-4288-921C-66D02E444EF8}"/>
              </a:ext>
            </a:extLst>
          </p:cNvPr>
          <p:cNvSpPr txBox="1"/>
          <p:nvPr/>
        </p:nvSpPr>
        <p:spPr>
          <a:xfrm>
            <a:off x="5349999" y="20861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79894C2-4BDB-4AFE-886D-7E9FF194CCE2}"/>
              </a:ext>
            </a:extLst>
          </p:cNvPr>
          <p:cNvSpPr/>
          <p:nvPr/>
        </p:nvSpPr>
        <p:spPr>
          <a:xfrm rot="16200000">
            <a:off x="10122241" y="2071656"/>
            <a:ext cx="196848" cy="89467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41DA-BF34-42BF-9D74-CA91B2DA4689}"/>
              </a:ext>
            </a:extLst>
          </p:cNvPr>
          <p:cNvSpPr txBox="1"/>
          <p:nvPr/>
        </p:nvSpPr>
        <p:spPr>
          <a:xfrm>
            <a:off x="9753600" y="207319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4898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3" grpId="0" animBg="1"/>
      <p:bldP spid="4" grpId="0" animBg="1"/>
      <p:bldP spid="6" grpId="0" animBg="1"/>
      <p:bldP spid="7" grpId="0"/>
      <p:bldP spid="8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26399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14123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Questions about the introduction.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have you learned and what’s challenging?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43434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512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38175"/>
              <a:gd name="adj2" fmla="val -15593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30144" y="285070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375806" y="5132925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72790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74462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79878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96377" y="1447800"/>
            <a:ext cx="6629400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6858577" y="1637415"/>
            <a:ext cx="4114799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112045"/>
              </p:ext>
            </p:extLst>
          </p:nvPr>
        </p:nvGraphicFramePr>
        <p:xfrm>
          <a:off x="4639866" y="2109600"/>
          <a:ext cx="209003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768520"/>
              </p:ext>
            </p:extLst>
          </p:nvPr>
        </p:nvGraphicFramePr>
        <p:xfrm>
          <a:off x="7184573" y="2109600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498447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267616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280828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7958519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3641221" y="1663285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5851021" y="1673641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3635701" y="4009104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867400" y="4038600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5709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61635" y="23735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732315" y="3364209"/>
            <a:ext cx="479220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41939" y="42769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304835" y="42600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97174" y="29969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425953" y="30254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527842" y="29969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60072" y="33557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35" y="30704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95033" y="30477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90740" y="3355773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220200" y="29995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95029" y="30799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318608" y="44589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8388" y="24541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40979</TotalTime>
  <Words>6533</Words>
  <Application>Microsoft Office PowerPoint</Application>
  <PresentationFormat>Widescreen</PresentationFormat>
  <Paragraphs>2921</Paragraphs>
  <Slides>72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Euphemia UCAS</vt:lpstr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What is your question?</vt:lpstr>
      <vt:lpstr>PowerPoint Presentation</vt:lpstr>
      <vt:lpstr>Switching to Jupyter notebook</vt:lpstr>
      <vt:lpstr>Recap</vt:lpstr>
      <vt:lpstr>Discussion</vt:lpstr>
      <vt:lpstr>Building ML models</vt:lpstr>
      <vt:lpstr>Limitations of ML</vt:lpstr>
      <vt:lpstr>Resources</vt:lpstr>
      <vt:lpstr>Thanks for coming…</vt:lpstr>
      <vt:lpstr>SPARE SLIDES</vt:lpstr>
      <vt:lpstr>Why ML</vt:lpstr>
      <vt:lpstr>Why ML</vt:lpstr>
      <vt:lpstr>Why ML</vt:lpstr>
      <vt:lpstr>Why ML</vt:lpstr>
      <vt:lpstr>Goals of this workshop</vt:lpstr>
      <vt:lpstr>Step 1: Identifying problems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2035</cp:revision>
  <cp:lastPrinted>2012-10-21T07:50:44Z</cp:lastPrinted>
  <dcterms:created xsi:type="dcterms:W3CDTF">2008-09-03T02:14:15Z</dcterms:created>
  <dcterms:modified xsi:type="dcterms:W3CDTF">2020-07-27T21:04:36Z</dcterms:modified>
</cp:coreProperties>
</file>